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6" r:id="rId5"/>
    <p:sldId id="277" r:id="rId6"/>
    <p:sldId id="278" r:id="rId7"/>
    <p:sldId id="279" r:id="rId8"/>
    <p:sldId id="280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69D1"/>
    <a:srgbClr val="AC75D5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C39-CC6F-4BA4-A149-1EC0C7A56A47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7269-B597-46DB-94C8-25D1FADCA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7A6B-EEDE-44D1-BE61-96977FD3043F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6C06-B6B3-4092-8213-020EE284D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8385-8C3E-4AC8-83AD-83589912B3F3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1154-58D5-4D08-AFB3-527B5B9846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FFE3-4B87-4F4E-A4BC-B22AF4AB54B4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453E-2955-431F-87F4-67B9A6A2C6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BF83-385C-457E-8E58-0945D2C5166D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E44-5A01-4DD0-9E20-0686D052AB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3598-81AB-4854-B640-1020353E5FC5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CB25-334A-4265-9B8F-E21A3F693A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5CE9-45CE-4A8A-B6C5-2E665DBDDBF9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E2CA-CD90-4EA7-92C0-6132B6C4E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ECF5-AFE5-42AE-A460-F9BA0061FA0E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7A2F-74D0-420A-B3EA-250E70CCB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3DB8-1212-4FB0-BE18-E19FD636EA63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9E2-6ED7-4E88-9652-B8777B0306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8DFD-7A4C-4783-8C0B-C5A1E6A1F6D9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864E-82CB-44E1-A0E5-22416CCF4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B90-13E9-4F85-B6F6-8CB164150941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776B-1081-4947-83B5-C4BB087DD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CA0F2-D33C-462C-8ADC-70E0204C636F}" type="datetimeFigureOut">
              <a:rPr lang="ru-RU"/>
              <a:pPr>
                <a:defRPr/>
              </a:pPr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F2BE7-57D6-4DCE-B28D-61F6898A4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blipFill dpi="0" rotWithShape="1">
            <a:blip r:embed="rId1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000" contrast="25000"/>
            </a:blip>
            <a:srcRect/>
            <a:tile tx="0" ty="0" sx="100000" sy="100000" flip="none" algn="ctr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42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2152650" cy="2200275"/>
          </a:xfrm>
          <a:prstGeom prst="rect">
            <a:avLst/>
          </a:prstGeom>
          <a:noFill/>
        </p:spPr>
      </p:pic>
      <p:pic>
        <p:nvPicPr>
          <p:cNvPr id="15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5400000">
            <a:off x="6967538" y="-23813"/>
            <a:ext cx="2152650" cy="2200275"/>
          </a:xfrm>
          <a:prstGeom prst="rect">
            <a:avLst/>
          </a:prstGeom>
          <a:noFill/>
        </p:spPr>
      </p:pic>
      <p:pic>
        <p:nvPicPr>
          <p:cNvPr id="16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10800000">
            <a:off x="6991350" y="4657725"/>
            <a:ext cx="2152650" cy="2200275"/>
          </a:xfrm>
          <a:prstGeom prst="rect">
            <a:avLst/>
          </a:prstGeom>
          <a:noFill/>
        </p:spPr>
      </p:pic>
      <p:pic>
        <p:nvPicPr>
          <p:cNvPr id="17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16200000">
            <a:off x="23813" y="4681538"/>
            <a:ext cx="2152650" cy="220027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uhova-i-p.a2b2.ru/section/12841/item/5581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0760" y="14287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1934" y="896763"/>
            <a:ext cx="4786346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C7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Электронное  портфолио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таршего воспитателя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Пуховой Ирины Петровны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МБДОУ «Детский сад № 15 «Светлячок»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Бугульминского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муниципального района Республики Татарстан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Admin\Desktop\материалы к конкурсу Старший воспитатель\390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124">
            <a:off x="899592" y="1613402"/>
            <a:ext cx="2736304" cy="361579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-1187648"/>
            <a:ext cx="748883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	На </a:t>
            </a:r>
            <a:r>
              <a:rPr lang="ru-RU" dirty="0"/>
              <a:t>сегодняшний день  основная работа старшего воспитателя – это работа с </a:t>
            </a:r>
            <a:r>
              <a:rPr lang="ru-RU" dirty="0" smtClean="0"/>
              <a:t>педагогическими </a:t>
            </a:r>
            <a:r>
              <a:rPr lang="ru-RU" dirty="0"/>
              <a:t>кадрами. Среди  педагогов нашего детского сада воспитатели и специалисты с различным образовательным и квалификационным уровнем.  Это люди, у которых сложился свой творческий педагогический почерк. И не каждый станет выполнять то, что ему советуют, потому что имеет свои взгляды на ту или иную методику, педагогический прием и т. д.  Поэтому для меня одной из трудностей является найти подход к каждому из них. Ведь очень важно создать коллектив единомышленников, имеющих единое педагогическое кредо, позиции, традиции, или, как сейчас модно говорить, создать свою команду. Только в этом случае старший воспитатель сможет достичь тех целей, которые он ставит.</a:t>
            </a:r>
          </a:p>
          <a:p>
            <a:pPr algn="just"/>
            <a:r>
              <a:rPr lang="ru-RU" dirty="0"/>
              <a:t>    Немаловажным условием успешности этой команды является слаженность и единство требований руководителя дошкольного учреждения и старшего воспитателя. Умение наладить контакт с педагогами и руководителем, выработать свой стиль общения с коллективом с учетом особенностей психологического климата в ДОУ – это условие успешности методической работы  в ДОУ. </a:t>
            </a:r>
          </a:p>
        </p:txBody>
      </p:sp>
    </p:spTree>
    <p:extLst>
      <p:ext uri="{BB962C8B-B14F-4D97-AF65-F5344CB8AC3E}">
        <p14:creationId xmlns:p14="http://schemas.microsoft.com/office/powerpoint/2010/main" val="6114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-495151"/>
            <a:ext cx="7272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последнее время важным профессиональным качеством становится умение педагога  оценивать и говорить о результатах своего труда. А многие педагоги не умеют обобщить свой опыт, презентовать себя в положительном свете.  Приходится сталкиваться с педагогами, у которых сложилась заниженная самооценка. Многие педагоги не хотят учиться, проводить самоанализ своей деятельности, совершенствоваться и т. п. </a:t>
            </a:r>
          </a:p>
          <a:p>
            <a:pPr algn="just"/>
            <a:r>
              <a:rPr lang="ru-RU" dirty="0"/>
              <a:t>    Многим педагогам нашего детского сада больше нравится, когда их не консультируют, а советуются с ними. Поэтому необходимы нетрадиционные методы обучения коллектива,    это такие интерактивные формы методической работы, как творческие группы, дискуссии, круглые столы, деловые игры, на мой взгляд, они дают наибольший результат.  Из практики я заметила, что задания, данные перед семинаром или тематическим педсоветом, подталкивают к повышению уровня знаний и умений даже у пассивных педагогов. </a:t>
            </a:r>
          </a:p>
        </p:txBody>
      </p:sp>
    </p:spTree>
    <p:extLst>
      <p:ext uri="{BB962C8B-B14F-4D97-AF65-F5344CB8AC3E}">
        <p14:creationId xmlns:p14="http://schemas.microsoft.com/office/powerpoint/2010/main" val="17847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1049149"/>
            <a:ext cx="7848872" cy="818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b="1" dirty="0"/>
              <a:t>Нельзя не сказать о конкурсном движении, который является стимулом для профессионального роста педагогов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 smtClean="0"/>
              <a:t>Муниципальный </a:t>
            </a:r>
            <a:r>
              <a:rPr lang="ru-RU" sz="1500" b="1" dirty="0"/>
              <a:t>конкурс «</a:t>
            </a:r>
            <a:r>
              <a:rPr lang="ru-RU" sz="1500" b="1" dirty="0" err="1"/>
              <a:t>Сайяр</a:t>
            </a:r>
            <a:r>
              <a:rPr lang="ru-RU" sz="1500" b="1" dirty="0"/>
              <a:t>», 1 </a:t>
            </a:r>
            <a:r>
              <a:rPr lang="ru-RU" sz="1500" b="1" dirty="0" smtClean="0"/>
              <a:t>место, 2016г.;</a:t>
            </a:r>
            <a:endParaRPr lang="ru-RU" sz="15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Муниципальный конкурс «Говорю и работаю на татарском – 2016», лауреат;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Муниципальный конкурс «Воспитатель года – 2017», участие;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Муниципальный конкурс «Детские национальные костюмы</a:t>
            </a:r>
            <a:r>
              <a:rPr lang="ru-RU" sz="1500" b="1" dirty="0" smtClean="0"/>
              <a:t>», </a:t>
            </a:r>
            <a:r>
              <a:rPr lang="ru-RU" sz="1500" b="1" dirty="0"/>
              <a:t>2 </a:t>
            </a:r>
            <a:r>
              <a:rPr lang="ru-RU" sz="1500" b="1" dirty="0" smtClean="0"/>
              <a:t>место, 2017г.;</a:t>
            </a:r>
            <a:endParaRPr lang="ru-RU" sz="15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Муниципальный конкурс «Знатоки родного края», 2 и 3 </a:t>
            </a:r>
            <a:r>
              <a:rPr lang="ru-RU" sz="1500" b="1" dirty="0" smtClean="0"/>
              <a:t>места, 2017г.;</a:t>
            </a:r>
            <a:endParaRPr lang="ru-RU" sz="15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Муниципальный конкурс «</a:t>
            </a:r>
            <a:r>
              <a:rPr lang="ru-RU" sz="1500" b="1" dirty="0" err="1"/>
              <a:t>Язгы</a:t>
            </a:r>
            <a:r>
              <a:rPr lang="ru-RU" sz="1500" b="1" dirty="0"/>
              <a:t> </a:t>
            </a:r>
            <a:r>
              <a:rPr lang="ru-RU" sz="1500" b="1" dirty="0" err="1"/>
              <a:t>тамчылар</a:t>
            </a:r>
            <a:r>
              <a:rPr lang="ru-RU" sz="1500" b="1" dirty="0"/>
              <a:t>», 3 место;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Фестиваль детского творчества «Радуга талантов – 2017», 3 место;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Республиканский конкурс «</a:t>
            </a:r>
            <a:r>
              <a:rPr lang="ru-RU" sz="1500" b="1" dirty="0" err="1"/>
              <a:t>Эковесна</a:t>
            </a:r>
            <a:r>
              <a:rPr lang="ru-RU" sz="1500" b="1" dirty="0"/>
              <a:t> – 2017», участие;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Муниципальный конкурс «Лучшая многофункциональная игра по обучению детей двум государственным языкам РТ», 3 место;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Республиканский конкурс детского рисунка, поделок на противопожарную тематику, </a:t>
            </a:r>
            <a:r>
              <a:rPr lang="ru-RU" sz="1500" b="1" dirty="0" smtClean="0"/>
              <a:t>участие, 2016г.;</a:t>
            </a:r>
            <a:endParaRPr lang="ru-RU" sz="15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Конкурс зимних участков, 3 </a:t>
            </a:r>
            <a:r>
              <a:rPr lang="ru-RU" sz="1500" b="1" dirty="0" smtClean="0"/>
              <a:t>место, 2017г.;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 smtClean="0"/>
              <a:t>Муниципальный конкурс «Лучшая методическая разработка по использованию интернет-</a:t>
            </a:r>
            <a:r>
              <a:rPr lang="ru-RU" sz="1500" b="1" dirty="0"/>
              <a:t>т</a:t>
            </a:r>
            <a:r>
              <a:rPr lang="ru-RU" sz="1500" b="1" dirty="0" smtClean="0"/>
              <a:t>ехнологий в образовательном процессе», 2 место, 2016г.;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 smtClean="0"/>
              <a:t>Муниципальный смотр-конкурс «Зеленый огонек», 2 место, 2017г.;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 smtClean="0"/>
              <a:t>Муниципальный конкурс </a:t>
            </a:r>
            <a:r>
              <a:rPr lang="ru-RU" sz="1500" b="1" dirty="0"/>
              <a:t>детских рисунков, посвященных Дню Победы, 2 </a:t>
            </a:r>
            <a:r>
              <a:rPr lang="ru-RU" sz="1500" b="1" dirty="0" smtClean="0"/>
              <a:t>место, 2017;</a:t>
            </a:r>
            <a:endParaRPr lang="ru-RU" sz="15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/>
              <a:t>Соревнования по лыжным гонкам, 1 </a:t>
            </a:r>
            <a:r>
              <a:rPr lang="ru-RU" sz="1500" b="1" dirty="0" smtClean="0"/>
              <a:t>место, 2016г., 2017г.;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 smtClean="0"/>
              <a:t>Муниципальный конкурс творческих работ – макетов военной техники «Есть такая профессия – Родину защищать», победитель, 2018г.;</a:t>
            </a:r>
            <a:endParaRPr lang="ru-RU" sz="1500" b="1" dirty="0"/>
          </a:p>
          <a:p>
            <a:r>
              <a:rPr lang="ru-RU" sz="1500" b="1" dirty="0"/>
              <a:t>Участие </a:t>
            </a:r>
            <a:r>
              <a:rPr lang="ru-RU" sz="1500" b="1" dirty="0" smtClean="0"/>
              <a:t>воспитанников в </a:t>
            </a:r>
            <a:r>
              <a:rPr lang="ru-RU" sz="1500" b="1" dirty="0"/>
              <a:t>«Шашечном турнире», олимпиадах «Юный математик», «Я говорю по-английски</a:t>
            </a:r>
            <a:r>
              <a:rPr lang="ru-RU" sz="1500" b="1" dirty="0" smtClean="0"/>
              <a:t>», «Знатоки природы-2018» и т.д.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/>
              <a:t> </a:t>
            </a:r>
            <a:r>
              <a:rPr lang="ru-RU" sz="1500" b="1" dirty="0" smtClean="0"/>
              <a:t>     </a:t>
            </a:r>
            <a:r>
              <a:rPr lang="ru-RU" sz="1500" b="1" dirty="0" smtClean="0"/>
              <a:t>Фото </a:t>
            </a:r>
            <a:r>
              <a:rPr lang="ru-RU" sz="1500" b="1" dirty="0" smtClean="0"/>
              <a:t>дипломов </a:t>
            </a:r>
            <a:r>
              <a:rPr lang="ru-RU" sz="1500" b="1" dirty="0" err="1" smtClean="0"/>
              <a:t>здесь:</a:t>
            </a:r>
            <a:r>
              <a:rPr lang="ru-RU" sz="1600" u="sng" dirty="0" err="1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://puhova-i-p.a2b2.ru/</a:t>
            </a:r>
            <a:r>
              <a:rPr lang="ru-RU" sz="1600" u="sng" dirty="0" err="1">
                <a:hlinkClick r:id="rId2"/>
              </a:rPr>
              <a:t>section</a:t>
            </a:r>
            <a:r>
              <a:rPr lang="ru-RU" sz="1600" u="sng" dirty="0">
                <a:hlinkClick r:id="rId2"/>
              </a:rPr>
              <a:t>/12841/</a:t>
            </a:r>
            <a:r>
              <a:rPr lang="ru-RU" sz="1600" u="sng" dirty="0" err="1">
                <a:hlinkClick r:id="rId2"/>
              </a:rPr>
              <a:t>item</a:t>
            </a:r>
            <a:r>
              <a:rPr lang="ru-RU" sz="1600" u="sng" dirty="0">
                <a:hlinkClick r:id="rId2"/>
              </a:rPr>
              <a:t>/55814</a:t>
            </a:r>
            <a:endParaRPr lang="ru-RU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928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485756"/>
            <a:ext cx="7164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Коллектив </a:t>
            </a:r>
            <a:r>
              <a:rPr lang="ru-RU" dirty="0"/>
              <a:t>педагогов всегда неоднороден: одни стремятся к творчеству и не хотят работать по накатанной, все время что-то придумывают, подсказывают, предлагают; другие – добросовестно выполняют свою работу, но не проявляют особой инициативы,  третьи, которые не хотят работать творчески, не имеют к этому способностей. Учитывая это, я стараюсь проектировать методическую работу в ДОУ, включающую деятельность по созданию, внедрению и распространению лучшего педагогического опыта.  Обмен опытом между педагогами – важная форма методического сопровождения.  В ходе семинаров-практикумов, педсоветов, тематического контроля, открытых просмотров, </a:t>
            </a:r>
            <a:r>
              <a:rPr lang="ru-RU" dirty="0" err="1"/>
              <a:t>взаимопосещений</a:t>
            </a:r>
            <a:r>
              <a:rPr lang="ru-RU" dirty="0"/>
              <a:t>, обсуждений статей и опыта других садов </a:t>
            </a:r>
            <a:r>
              <a:rPr lang="ru-RU" dirty="0" smtClean="0"/>
              <a:t>выявляются </a:t>
            </a:r>
            <a:r>
              <a:rPr lang="ru-RU" dirty="0"/>
              <a:t>положительные результаты деятельности определенного педагога. Это способствует не только взаимному обогащению, но и позволяет снять напряженность, тревожность в коллективе. </a:t>
            </a:r>
          </a:p>
        </p:txBody>
      </p:sp>
    </p:spTree>
    <p:extLst>
      <p:ext uri="{BB962C8B-B14F-4D97-AF65-F5344CB8AC3E}">
        <p14:creationId xmlns:p14="http://schemas.microsoft.com/office/powerpoint/2010/main" val="5401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-218152"/>
            <a:ext cx="71287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/>
              <a:t>Инновационная </a:t>
            </a:r>
            <a:r>
              <a:rPr lang="ru-RU" dirty="0"/>
              <a:t>деятельность является неотъемлемой частью деятельности современного дошкольного учреждения. Как это отражается на моей работе?</a:t>
            </a:r>
          </a:p>
          <a:p>
            <a:pPr algn="just"/>
            <a:r>
              <a:rPr lang="ru-RU" dirty="0"/>
              <a:t>В настоящее время старший воспитатель должен быть широко информирован о всех инновациях в системе дошкольного и школьного образования. Хочется подчеркнуть важность аналитической функции старшего воспитателя, который выступает в роли аналитика и эксперта всего того, что печатается, издается. При этом важно не только оценивать литературу, но и уметь выбирать ее, исходя из вида и целей своего дошкольного учреждения, уровня профессионального мастерства воспитателей. В нашем ДОУ сложился творческий коллектив и многие педагоги занимаются новыми идеями и разработками. Как старший воспитатель я всегда стараюсь поддержать творческие начинания педагогов, помогаю выстроить цели, задачи, этапы работы, редактирую конспекты и т.п.</a:t>
            </a:r>
          </a:p>
        </p:txBody>
      </p:sp>
    </p:spTree>
    <p:extLst>
      <p:ext uri="{BB962C8B-B14F-4D97-AF65-F5344CB8AC3E}">
        <p14:creationId xmlns:p14="http://schemas.microsoft.com/office/powerpoint/2010/main" val="3476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1187648"/>
            <a:ext cx="74888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Современная </a:t>
            </a:r>
            <a:r>
              <a:rPr lang="ru-RU" dirty="0"/>
              <a:t>обработка всевозможной документации, весь документооборот требуют оперативного оформления. Сегодня важно не просто собрать информацию, систематизировать ее, сравнить, обобщить, выделить проблемы, но и грамотно оформить результаты. Участие дошкольных учреждений или отдельных педагогов в различных конкурсах предполагает оформление мультимедийных презентаций, визитных карточек и т. д.  Все это старший воспитатель должен </a:t>
            </a:r>
            <a:r>
              <a:rPr lang="ru-RU"/>
              <a:t>уметь </a:t>
            </a:r>
            <a:r>
              <a:rPr lang="ru-RU" smtClean="0"/>
              <a:t>сам и </a:t>
            </a:r>
            <a:r>
              <a:rPr lang="ru-RU" dirty="0"/>
              <a:t>научить </a:t>
            </a:r>
            <a:r>
              <a:rPr lang="ru-RU" dirty="0" smtClean="0"/>
              <a:t>этому воспитателей</a:t>
            </a:r>
            <a:r>
              <a:rPr lang="ru-RU" dirty="0"/>
              <a:t>. Поэтому было внедрено в </a:t>
            </a:r>
            <a:r>
              <a:rPr lang="ru-RU" dirty="0" smtClean="0"/>
              <a:t>практику  </a:t>
            </a:r>
            <a:r>
              <a:rPr lang="ru-RU" dirty="0"/>
              <a:t>оформлять отчеты о самообразовании </a:t>
            </a:r>
            <a:r>
              <a:rPr lang="ru-RU" dirty="0" smtClean="0"/>
              <a:t>педагогов, о дополнительном образовании  </a:t>
            </a:r>
            <a:r>
              <a:rPr lang="ru-RU" dirty="0"/>
              <a:t>и по итогам учебного года в форме презентаций. </a:t>
            </a:r>
            <a:r>
              <a:rPr lang="ru-RU" dirty="0" smtClean="0"/>
              <a:t>Это  </a:t>
            </a:r>
            <a:r>
              <a:rPr lang="ru-RU" dirty="0"/>
              <a:t>тоже инновация в методической работе ДОУ.</a:t>
            </a:r>
          </a:p>
          <a:p>
            <a:pPr algn="just"/>
            <a:r>
              <a:rPr lang="ru-RU" dirty="0"/>
              <a:t>     Таким образом, современный старший воспитатель – это специалист, эксперт-аналитик, готовый работать в инновационном режиме и умеющий организовать </a:t>
            </a:r>
            <a:r>
              <a:rPr lang="ru-RU" dirty="0" smtClean="0"/>
              <a:t>работу </a:t>
            </a:r>
            <a:r>
              <a:rPr lang="ru-RU" dirty="0"/>
              <a:t>в своем дошкольном учреждении, владеющий новыми информационными технологиями, коммуникативный человек, умеющий слушать и слышать других. </a:t>
            </a:r>
          </a:p>
        </p:txBody>
      </p:sp>
    </p:spTree>
    <p:extLst>
      <p:ext uri="{BB962C8B-B14F-4D97-AF65-F5344CB8AC3E}">
        <p14:creationId xmlns:p14="http://schemas.microsoft.com/office/powerpoint/2010/main" val="19562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Личные данные</a:t>
            </a:r>
            <a:endParaRPr lang="ru-RU" b="1" u="sng" dirty="0">
              <a:solidFill>
                <a:srgbClr val="A469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788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A206A"/>
                </a:solidFill>
                <a:latin typeface="Monotype Corsiva" pitchFamily="66" charset="0"/>
              </a:rPr>
              <a:t>Год рождения: </a:t>
            </a:r>
            <a:r>
              <a:rPr lang="ru-RU" sz="2400" b="1" i="1" dirty="0" smtClean="0">
                <a:solidFill>
                  <a:srgbClr val="4A206A"/>
                </a:solidFill>
                <a:latin typeface="Monotype Corsiva" pitchFamily="66" charset="0"/>
              </a:rPr>
              <a:t>06.03.1981г.</a:t>
            </a:r>
          </a:p>
          <a:p>
            <a:r>
              <a:rPr lang="ru-RU" sz="2800" b="1" dirty="0" smtClean="0">
                <a:solidFill>
                  <a:srgbClr val="4A206A"/>
                </a:solidFill>
                <a:latin typeface="Monotype Corsiva" pitchFamily="66" charset="0"/>
              </a:rPr>
              <a:t>Образование: высшее , </a:t>
            </a:r>
            <a:r>
              <a:rPr lang="ru-RU" sz="2800" b="1" dirty="0" err="1" smtClean="0">
                <a:solidFill>
                  <a:srgbClr val="4A206A"/>
                </a:solidFill>
                <a:latin typeface="Monotype Corsiva" pitchFamily="66" charset="0"/>
              </a:rPr>
              <a:t>Елабужский</a:t>
            </a:r>
            <a:r>
              <a:rPr lang="ru-RU" sz="2800" b="1" dirty="0" smtClean="0">
                <a:solidFill>
                  <a:srgbClr val="4A206A"/>
                </a:solidFill>
                <a:latin typeface="Monotype Corsiva" pitchFamily="66" charset="0"/>
              </a:rPr>
              <a:t> государственный педагогический университет, специальность «филология», квалификация  «учитель русского языка и литературы, английского языка».</a:t>
            </a:r>
            <a:endParaRPr lang="ru-RU" sz="2400" b="1" i="1" dirty="0" smtClean="0">
              <a:solidFill>
                <a:srgbClr val="4A206A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4A206A"/>
                </a:solidFill>
                <a:latin typeface="Monotype Corsiva" pitchFamily="66" charset="0"/>
              </a:rPr>
              <a:t>Квалификационная категория</a:t>
            </a:r>
            <a:r>
              <a:rPr lang="ru-RU" sz="2400" b="1" dirty="0" smtClean="0">
                <a:solidFill>
                  <a:srgbClr val="4A206A"/>
                </a:solidFill>
                <a:latin typeface="Monotype Corsiva" pitchFamily="66" charset="0"/>
              </a:rPr>
              <a:t>: </a:t>
            </a:r>
            <a:r>
              <a:rPr lang="ru-RU" sz="2400" b="1" i="1" dirty="0" smtClean="0">
                <a:solidFill>
                  <a:srgbClr val="4A206A"/>
                </a:solidFill>
                <a:latin typeface="Monotype Corsiva" pitchFamily="66" charset="0"/>
              </a:rPr>
              <a:t>первая</a:t>
            </a:r>
          </a:p>
          <a:p>
            <a:r>
              <a:rPr lang="ru-RU" sz="2800" b="1" dirty="0" smtClean="0">
                <a:solidFill>
                  <a:srgbClr val="4A206A"/>
                </a:solidFill>
                <a:latin typeface="Monotype Corsiva" pitchFamily="66" charset="0"/>
              </a:rPr>
              <a:t>Дата  последней аттестации: </a:t>
            </a:r>
            <a:r>
              <a:rPr lang="ru-RU" sz="2400" b="1" i="1" dirty="0" smtClean="0">
                <a:solidFill>
                  <a:srgbClr val="4A206A"/>
                </a:solidFill>
                <a:latin typeface="Monotype Corsiva" pitchFamily="66" charset="0"/>
              </a:rPr>
              <a:t>2016 </a:t>
            </a:r>
            <a:r>
              <a:rPr lang="ru-RU" sz="2800" b="1" i="1" dirty="0" smtClean="0">
                <a:solidFill>
                  <a:srgbClr val="4A206A"/>
                </a:solidFill>
                <a:latin typeface="Monotype Corsiva" pitchFamily="66" charset="0"/>
              </a:rPr>
              <a:t>г.</a:t>
            </a:r>
          </a:p>
          <a:p>
            <a:r>
              <a:rPr lang="ru-RU" sz="2800" b="1" dirty="0" smtClean="0">
                <a:solidFill>
                  <a:srgbClr val="4A206A"/>
                </a:solidFill>
                <a:latin typeface="Monotype Corsiva" pitchFamily="66" charset="0"/>
              </a:rPr>
              <a:t>Общий стаж: </a:t>
            </a:r>
            <a:r>
              <a:rPr lang="ru-RU" sz="2400" b="1" i="1" dirty="0" smtClean="0">
                <a:solidFill>
                  <a:srgbClr val="4A206A"/>
                </a:solidFill>
                <a:latin typeface="Monotype Corsiva" pitchFamily="66" charset="0"/>
              </a:rPr>
              <a:t>13 лет</a:t>
            </a:r>
          </a:p>
          <a:p>
            <a:r>
              <a:rPr lang="ru-RU" sz="2800" b="1" dirty="0" smtClean="0">
                <a:solidFill>
                  <a:srgbClr val="4A206A"/>
                </a:solidFill>
                <a:latin typeface="Monotype Corsiva" pitchFamily="66" charset="0"/>
              </a:rPr>
              <a:t>Педагогический стаж: </a:t>
            </a:r>
            <a:r>
              <a:rPr lang="ru-RU" sz="2400" b="1" dirty="0" smtClean="0">
                <a:solidFill>
                  <a:srgbClr val="4A206A"/>
                </a:solidFill>
                <a:latin typeface="Monotype Corsiva" pitchFamily="66" charset="0"/>
              </a:rPr>
              <a:t>13 лет</a:t>
            </a:r>
          </a:p>
          <a:p>
            <a:r>
              <a:rPr lang="ru-RU" sz="2800" b="1" dirty="0" smtClean="0">
                <a:solidFill>
                  <a:srgbClr val="4A206A"/>
                </a:solidFill>
                <a:latin typeface="Monotype Corsiva" pitchFamily="66" charset="0"/>
              </a:rPr>
              <a:t>Стаж в должности: </a:t>
            </a:r>
            <a:r>
              <a:rPr lang="ru-RU" sz="2400" b="1" dirty="0" smtClean="0">
                <a:solidFill>
                  <a:srgbClr val="4A206A"/>
                </a:solidFill>
                <a:latin typeface="Monotype Corsiva" pitchFamily="66" charset="0"/>
              </a:rPr>
              <a:t>10 лет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286544" cy="725470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Мое педагогическое кредо:</a:t>
            </a:r>
            <a:endParaRPr lang="ru-RU" sz="4800" b="1" u="sng" dirty="0">
              <a:solidFill>
                <a:srgbClr val="A469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3582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«Никогда не останавливаться на достигнутом, делиться – не задумываясь, учить – обучаясь самой»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Дипломы об образовании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270">
            <a:off x="333184" y="1658119"/>
            <a:ext cx="4038600" cy="286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239">
            <a:off x="4391618" y="3157456"/>
            <a:ext cx="4038600" cy="284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Курсы повышения квалификации</a:t>
            </a:r>
            <a:endParaRPr lang="ru-RU" dirty="0"/>
          </a:p>
        </p:txBody>
      </p:sp>
      <p:pic>
        <p:nvPicPr>
          <p:cNvPr id="6" name="Picture 2" descr="C:\Users\Admin\Desktop\материалы к конкурсу Старший воспитатель\Скан док ирина конкурс\удостоверение повышения квалификации по билингвальному образованию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038600" cy="29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материалы к конкурсу Старший воспитатель\Скан док ирина конкурс\удостоверение курсы 2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8600" cy="29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Участие в семинарах</a:t>
            </a:r>
            <a:b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3075" name="Picture 3" descr="C:\Users\Admin\Desktop\материалы к конкурсу Старший воспитатель\Скан док ирина конкурс\сертификат семинар аттестац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038600" cy="29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материалы к конкурсу Старший воспитатель\Скан док ирина конкурс\сертификат ум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038600" cy="29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Распространение опыта работы</a:t>
            </a:r>
            <a:b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098" name="Picture 2" descr="C:\Users\Admin\Desktop\материалы к конкурсу Старший воспитатель\Скан док ирина конкурс\участие в мм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05" y="980728"/>
            <a:ext cx="44644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материалы к конкурсу Старший воспитатель\Скан док ирина конкурс\справка курсы 2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451">
            <a:off x="831985" y="2763204"/>
            <a:ext cx="2443871" cy="33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материалы к конкурсу Старший воспитатель\Скан док ирина конкурс\справка с курсов 2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457">
            <a:off x="6103454" y="2712701"/>
            <a:ext cx="2282596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Мои публикации</a:t>
            </a:r>
            <a: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u="sng" dirty="0">
                <a:solidFill>
                  <a:srgbClr val="A469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123" name="Picture 3" descr="C:\Users\Admin\Desktop\материалы к конкурсу Старший воспитатель\Скан док ирина конкурс\сборник инновации дошкольного образова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5" y="1600200"/>
            <a:ext cx="32683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материалы к конкурсу Старший воспитатель\Скан док ирина конкурс\сборник этнос и культур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3" y="1600200"/>
            <a:ext cx="32451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5846"/>
            <a:ext cx="7344816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	Я </a:t>
            </a:r>
            <a:r>
              <a:rPr lang="ru-RU" dirty="0"/>
              <a:t>работаю старшим воспитателем 10 лет.  Надо сказать, что должность старшего воспитателя для несведущих людей, мало кому знакома. Что делает воспитатель, многие знают, а старший воспитатель - нет. Хотя история  формирования данной профессии   начинается с 60-х годов XX в. Изначально это была должность "педагог" для обслуживания детей ясельного возраста и руководства их воспитанием в яслях-садах. Затем была введена должность "воспитатель-методист", позднее – должность "старший воспитатель". Но независимо от названия должности к старшему воспитателю всегда предъявлялись более высокие требования. Это объясняется ответственностью старшего воспитателя  за самый главный раздел работы детского сада – педагогический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9150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</TotalTime>
  <Words>887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Личные данные</vt:lpstr>
      <vt:lpstr> Мое педагогическое кредо:</vt:lpstr>
      <vt:lpstr>Дипломы об образовании</vt:lpstr>
      <vt:lpstr>Курсы повышения квалификации</vt:lpstr>
      <vt:lpstr>   Участие в семинарах   </vt:lpstr>
      <vt:lpstr>Распространение опыта работы </vt:lpstr>
      <vt:lpstr>  Мои публикации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82</cp:revision>
  <dcterms:created xsi:type="dcterms:W3CDTF">2013-03-10T12:23:48Z</dcterms:created>
  <dcterms:modified xsi:type="dcterms:W3CDTF">2018-02-26T11:48:24Z</dcterms:modified>
</cp:coreProperties>
</file>